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21"/>
  </p:notesMasterIdLst>
  <p:sldIdLst>
    <p:sldId id="256" r:id="rId8"/>
    <p:sldId id="271" r:id="rId9"/>
    <p:sldId id="347" r:id="rId10"/>
    <p:sldId id="348" r:id="rId11"/>
    <p:sldId id="349" r:id="rId12"/>
    <p:sldId id="350" r:id="rId13"/>
    <p:sldId id="351" r:id="rId14"/>
    <p:sldId id="352" r:id="rId15"/>
    <p:sldId id="353" r:id="rId16"/>
    <p:sldId id="354" r:id="rId17"/>
    <p:sldId id="355" r:id="rId18"/>
    <p:sldId id="356" r:id="rId19"/>
    <p:sldId id="305" r:id="rId20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256"/>
            <p14:sldId id="271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05"/>
          </p14:sldIdLst>
        </p14:section>
        <p14:section name="Your Turn" id="{C5A8A8A5-4C27-48C9-97A4-31B17122EAF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B91121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68" autoAdjust="0"/>
    <p:restoredTop sz="85623" autoAdjust="0"/>
  </p:normalViewPr>
  <p:slideViewPr>
    <p:cSldViewPr>
      <p:cViewPr varScale="1">
        <p:scale>
          <a:sx n="109" d="100"/>
          <a:sy n="109" d="100"/>
        </p:scale>
        <p:origin x="192" y="9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7/31/2016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additional</a:t>
            </a:r>
            <a:r>
              <a:rPr lang="en-US" baseline="0" dirty="0"/>
              <a:t> information on concurrency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394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35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6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Advanced</a:t>
            </a:r>
            <a:r>
              <a:rPr lang="en-US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Java Features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odejava.net/java-core/the-java-language/java-8-lambda-listener-example" TargetMode="External"/><Relationship Id="rId4" Type="http://schemas.openxmlformats.org/officeDocument/2006/relationships/hyperlink" Target="https://docs.oracle.com/javase/tutorial/java/javaOO/lambdaexpressions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Lambda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2550"/>
            <a:ext cx="4724400" cy="236219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2800" dirty="0"/>
              <a:t>Pointers to Methods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Lambda Syntax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Sorting and Filtering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Functional Interfaces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307591"/>
            <a:ext cx="4153710" cy="2529987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81600" y="1466943"/>
            <a:ext cx="3829050" cy="35130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 Filtering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781683"/>
            <a:ext cx="5638800" cy="3808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List&lt;Message&gt;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messages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board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.getMessages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List&lt;String&gt;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nmsList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ArrayList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&lt;String&gt;();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nmsList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"John"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nmsList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"Jan"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List&lt;Message&gt;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ArrayList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&lt;Message&gt;();</a:t>
            </a:r>
          </a:p>
          <a:p>
            <a:pPr>
              <a:lnSpc>
                <a:spcPct val="115000"/>
              </a:lnSpc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(Message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messages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nmsList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.contains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.getSender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()))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                        </a:t>
            </a:r>
          </a:p>
          <a:p>
            <a:pPr>
              <a:lnSpc>
                <a:spcPct val="115000"/>
              </a:lnSpc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4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40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781683"/>
            <a:ext cx="5638800" cy="3808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List&lt;Message&gt;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messages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board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.getMessages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List&lt;String&gt;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nmsList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ArrayList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&lt;String&gt;();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nmsList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"John"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nmsList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"Jan"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List&lt;Message&gt;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ArrayList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&lt;Message&gt;();</a:t>
            </a:r>
          </a:p>
          <a:p>
            <a:pPr>
              <a:lnSpc>
                <a:spcPct val="115000"/>
              </a:lnSpc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messages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.forEach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-&gt;{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if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nmsList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.contains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.getSender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())) {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});   </a:t>
            </a: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</a:t>
            </a: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use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.forEach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-&gt;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System.</a:t>
            </a:r>
            <a:r>
              <a:rPr lang="en-US" sz="14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out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.println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));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70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781683"/>
            <a:ext cx="7162800" cy="3441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List&lt;Message&gt;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messages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board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.getMessages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List&lt;String&gt;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nmsList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ArrayList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&lt;String&gt;();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nmsList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"John"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nmsList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"Jan"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List&lt;Message&gt;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ArrayList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&lt;Message&gt;();</a:t>
            </a:r>
          </a:p>
          <a:p>
            <a:pPr>
              <a:lnSpc>
                <a:spcPct val="115000"/>
              </a:lnSpc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List&lt;Message&gt;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messages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.stream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		.filter(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nmsList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.contains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.getSender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		.collect(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Collectors.</a:t>
            </a:r>
            <a:r>
              <a:rPr lang="en-US" sz="14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toList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</a:t>
            </a: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</a:t>
            </a: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use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.forEach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-&gt;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System.</a:t>
            </a:r>
            <a:r>
              <a:rPr lang="en-US" sz="14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out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.println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));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15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944118"/>
            <a:ext cx="4148328" cy="311124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Tinkering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1000" y="1077046"/>
            <a:ext cx="5562600" cy="2971800"/>
          </a:xfrm>
        </p:spPr>
        <p:txBody>
          <a:bodyPr/>
          <a:lstStyle/>
          <a:p>
            <a:r>
              <a:rPr lang="en-US" dirty="0"/>
              <a:t>Type in the math processing example. Add a square-root operation.</a:t>
            </a:r>
          </a:p>
          <a:p>
            <a:r>
              <a:rPr lang="en-US" dirty="0"/>
              <a:t>Create a list of integer values. Use a “predicate” from the “</a:t>
            </a:r>
            <a:r>
              <a:rPr lang="en-US" dirty="0" err="1"/>
              <a:t>java.util.function</a:t>
            </a:r>
            <a:r>
              <a:rPr lang="en-US" dirty="0"/>
              <a:t>” package to find all the odd values.</a:t>
            </a:r>
          </a:p>
          <a:p>
            <a:r>
              <a:rPr lang="en-US" dirty="0"/>
              <a:t>Use a lambda to sort the list of chat messages by sender.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607" y="2684928"/>
            <a:ext cx="3662675" cy="209281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See Also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85344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4"/>
              </a:rPr>
              <a:t>https://docs.oracle.com/javase/tutorial/java/javaOO/lambdaexpressions.html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5"/>
              </a:rPr>
              <a:t>http://www.codejava.net/java-core/the-java-language/java-8-lambda-listener-example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93864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Looks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1000" y="819150"/>
            <a:ext cx="7543800" cy="3313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"Press Me"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.addActionListener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PressHandler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.addActionListener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ActionListener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@Override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actionPerformed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ActionEvent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4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"Pressed 2"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    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});</a:t>
            </a:r>
          </a:p>
          <a:p>
            <a:pPr>
              <a:lnSpc>
                <a:spcPct val="115000"/>
              </a:lnSpc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.addActionListener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-&gt;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4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"Pressed 3"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);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38400" y="2876550"/>
            <a:ext cx="624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see this takes an </a:t>
            </a:r>
            <a:r>
              <a:rPr 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ActionListener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which has only one method.</a:t>
            </a:r>
          </a:p>
          <a:p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will create an object that implements it using your code.</a:t>
            </a:r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>
            <a:off x="1981200" y="3199716"/>
            <a:ext cx="457200" cy="59123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819400" y="3612487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ALERT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721769" y="4089083"/>
            <a:ext cx="288131" cy="112815"/>
            <a:chOff x="2743200" y="4171950"/>
            <a:chExt cx="381000" cy="11281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2743200" y="4171950"/>
              <a:ext cx="0" cy="11281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124200" y="4171950"/>
              <a:ext cx="0" cy="11281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2743200" y="4284765"/>
              <a:ext cx="38100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338989" y="4089082"/>
            <a:ext cx="3298031" cy="112816"/>
            <a:chOff x="2743200" y="4171950"/>
            <a:chExt cx="381000" cy="112815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2743200" y="4171950"/>
              <a:ext cx="0" cy="11281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3124200" y="4171950"/>
              <a:ext cx="0" cy="11281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2743200" y="4284765"/>
              <a:ext cx="38100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477322" y="4163300"/>
            <a:ext cx="2784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These are the parameters to the new method.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152900" y="4210929"/>
            <a:ext cx="2784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is the code for the new method.</a:t>
            </a:r>
          </a:p>
        </p:txBody>
      </p:sp>
    </p:spTree>
    <p:extLst>
      <p:ext uri="{BB962C8B-B14F-4D97-AF65-F5344CB8AC3E}">
        <p14:creationId xmlns:p14="http://schemas.microsoft.com/office/powerpoint/2010/main" val="177949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29" grpId="0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 to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800" y="666751"/>
            <a:ext cx="3810000" cy="3454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interface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MathOnTwo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</a:p>
          <a:p>
            <a:pPr>
              <a:lnSpc>
                <a:spcPct val="115000"/>
              </a:lnSpc>
            </a:pP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doMath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first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0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second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15000"/>
              </a:lnSpc>
            </a:pP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AddTwo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implements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MathOnTwo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@Override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doMath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first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0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second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first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+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second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SubtractTwo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implements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MathOnTwo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@Override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doMath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first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0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second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first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second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95800" y="666751"/>
            <a:ext cx="4448175" cy="4162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Tinker {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process(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MathOnTwo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operation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0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"-----"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0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operation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.doMath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(10, 20));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0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operation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.doMath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(0, 100));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0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operation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.doMath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(-5, 5));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main(String[]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args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MathOnTwo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op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AddTwo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i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process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op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op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SubtractTwo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i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process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op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15000"/>
              </a:lnSpc>
            </a:pP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MathOnTwo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opMult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(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-&gt;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a*b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i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process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opMult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i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process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 (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-&gt;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*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);</a:t>
            </a: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58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7151"/>
            <a:ext cx="4724400" cy="609600"/>
          </a:xfrm>
        </p:spPr>
        <p:txBody>
          <a:bodyPr/>
          <a:lstStyle/>
          <a:p>
            <a:r>
              <a:rPr lang="en-US" dirty="0"/>
              <a:t>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" y="840849"/>
            <a:ext cx="5791200" cy="1676400"/>
          </a:xfrm>
        </p:spPr>
        <p:txBody>
          <a:bodyPr>
            <a:noAutofit/>
          </a:bodyPr>
          <a:lstStyle/>
          <a:p>
            <a:r>
              <a:rPr lang="en-US" sz="1600" dirty="0"/>
              <a:t>Use parenthesis for zero or more-than-one parameters.</a:t>
            </a:r>
          </a:p>
          <a:p>
            <a:r>
              <a:rPr lang="en-US" sz="1600" dirty="0"/>
              <a:t>Use braces {} for multiple instructions.</a:t>
            </a:r>
          </a:p>
          <a:p>
            <a:r>
              <a:rPr lang="en-US" sz="1600" dirty="0"/>
              <a:t>The “return” is understood for simple expressions. </a:t>
            </a:r>
          </a:p>
          <a:p>
            <a:r>
              <a:rPr lang="en-US" sz="1600" dirty="0"/>
              <a:t>If you use braces you must explicitly “return” a value.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568462" y="133350"/>
            <a:ext cx="3581400" cy="2428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interface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MathOnTwo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doMath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sz="1200" b="1" dirty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interface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Speak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sayHi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interface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MathOnOne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doMath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first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8600" y="2339264"/>
            <a:ext cx="7667625" cy="2640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Speak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cow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()-&gt;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Mooo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Speak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farmer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()-&gt;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"Hello"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"There"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Speak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pig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()-&gt;{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"Oink"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"Oink"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);};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MathOnOne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square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-&gt;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*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square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(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-&gt; {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*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;};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square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-&gt; {</a:t>
            </a: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*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;};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square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-&gt;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676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57151"/>
            <a:ext cx="4495800" cy="609600"/>
          </a:xfrm>
        </p:spPr>
        <p:txBody>
          <a:bodyPr/>
          <a:lstStyle/>
          <a:p>
            <a:r>
              <a:rPr lang="en-US" dirty="0"/>
              <a:t>Comparator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81000" y="372626"/>
            <a:ext cx="4724400" cy="4332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ComparePointX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implements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Comparator&lt;Point&gt;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@Override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compare(Point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Point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.getX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()-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.getX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List&lt;Point&gt;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ArrayList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&lt;Point&gt;();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points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Point(10,5));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points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Point(-8,20));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points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Point(0,0));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points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.sort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ComparePointX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points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.sort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((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-&gt;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.getX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()-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.getX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171" y="1624698"/>
            <a:ext cx="3028673" cy="1251851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85397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773164"/>
            <a:ext cx="4809375" cy="32068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7151"/>
            <a:ext cx="9009888" cy="609600"/>
          </a:xfrm>
        </p:spPr>
        <p:txBody>
          <a:bodyPr/>
          <a:lstStyle/>
          <a:p>
            <a:r>
              <a:rPr lang="en-US" dirty="0"/>
              <a:t>Double Colon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143483" y="842586"/>
            <a:ext cx="3648825" cy="722505"/>
          </a:xfrm>
          <a:prstGeom prst="rect">
            <a:avLst/>
          </a:prstGeom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interface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MathOnTwo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doMath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8600" y="51289"/>
            <a:ext cx="5981700" cy="5029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Tinker {    </a:t>
            </a:r>
          </a:p>
          <a:p>
            <a:pPr>
              <a:lnSpc>
                <a:spcPct val="115000"/>
              </a:lnSpc>
            </a:pP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static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average(</a:t>
            </a: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one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two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one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two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)/2;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process(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MathOnTwo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operation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"-----"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operation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.doMath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(10, 20));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operation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.doMath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(0, 100));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operation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.doMath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(-5, 5));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main(String[]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args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                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i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process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 (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-&gt;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*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);</a:t>
            </a:r>
          </a:p>
          <a:p>
            <a:pPr>
              <a:lnSpc>
                <a:spcPct val="115000"/>
              </a:lnSpc>
            </a:pPr>
            <a:endParaRPr lang="en-US" sz="1200" i="1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i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process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(Tinker::</a:t>
            </a:r>
            <a:r>
              <a:rPr lang="en-US" sz="1200" i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average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i="1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i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process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(Math::</a:t>
            </a:r>
            <a:r>
              <a:rPr lang="en-US" sz="1200" i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min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i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process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(Math::</a:t>
            </a:r>
            <a:r>
              <a:rPr lang="en-US" sz="1200" i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max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47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Interfaces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675529"/>
            <a:ext cx="6019800" cy="4029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endParaRPr lang="en-US" sz="1200" b="1" dirty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java.util.function.BinaryOperator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java.util.function.IntBinaryOperator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process(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MathOnTwo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operation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process(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BinaryOperator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&lt;Integer&gt;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operation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"-----"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operation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.apply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(10, 20));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operation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.apply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(0, 100));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operation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.apply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(-5, 5));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process(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IntBinaryOperator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operation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"-----"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operation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.applyAsInt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(10, 20));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operation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.applyAsInt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(0, 100));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operation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.applyAsInt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(-5, 5));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36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09550"/>
            <a:ext cx="8610351" cy="41604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9600" y="4520684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Many, Many More …</a:t>
            </a:r>
          </a:p>
        </p:txBody>
      </p:sp>
    </p:spTree>
    <p:extLst>
      <p:ext uri="{BB962C8B-B14F-4D97-AF65-F5344CB8AC3E}">
        <p14:creationId xmlns:p14="http://schemas.microsoft.com/office/powerpoint/2010/main" val="917446847"/>
      </p:ext>
    </p:extLst>
  </p:cSld>
  <p:clrMapOvr>
    <a:masterClrMapping/>
  </p:clrMapOvr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10556</TotalTime>
  <Words>664</Words>
  <Application>Microsoft Office PowerPoint</Application>
  <PresentationFormat>On-screen Show (16:9)</PresentationFormat>
  <Paragraphs>232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Calibri</vt:lpstr>
      <vt:lpstr>Courier New</vt:lpstr>
      <vt:lpstr>Palatino Linotype</vt:lpstr>
      <vt:lpstr>Times New Roman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Lambda Expressions</vt:lpstr>
      <vt:lpstr>See Also</vt:lpstr>
      <vt:lpstr>How it Looks</vt:lpstr>
      <vt:lpstr>Pointers to Functions</vt:lpstr>
      <vt:lpstr>Syntax</vt:lpstr>
      <vt:lpstr>Comparator</vt:lpstr>
      <vt:lpstr>Double Colon</vt:lpstr>
      <vt:lpstr>Functional Interfaces</vt:lpstr>
      <vt:lpstr>PowerPoint Presentation</vt:lpstr>
      <vt:lpstr>Collection Filtering</vt:lpstr>
      <vt:lpstr>foreach</vt:lpstr>
      <vt:lpstr>streams</vt:lpstr>
      <vt:lpstr>Tinkering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352</cp:revision>
  <cp:lastPrinted>2015-07-06T21:44:19Z</cp:lastPrinted>
  <dcterms:created xsi:type="dcterms:W3CDTF">2015-07-04T21:12:26Z</dcterms:created>
  <dcterms:modified xsi:type="dcterms:W3CDTF">2016-07-31T20:15:04Z</dcterms:modified>
</cp:coreProperties>
</file>